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Questrial" charset="1" panose="02000000000000000000"/>
      <p:regular r:id="rId14"/>
    </p:embeddedFont>
    <p:embeddedFont>
      <p:font typeface="Grand Cru S" charset="1" panose="00000500000000000000"/>
      <p:regular r:id="rId15"/>
    </p:embeddedFont>
    <p:embeddedFont>
      <p:font typeface="Grand Cru S Bold" charset="1" panose="00000800000000000000"/>
      <p:regular r:id="rId16"/>
    </p:embeddedFont>
    <p:embeddedFont>
      <p:font typeface="Grand Cru S Italics" charset="1" panose="00000500000000000000"/>
      <p:regular r:id="rId17"/>
    </p:embeddedFont>
    <p:embeddedFont>
      <p:font typeface="Grand Cru S Bold Italics" charset="1" panose="00000800000000000000"/>
      <p:regular r:id="rId18"/>
    </p:embeddedFont>
    <p:embeddedFont>
      <p:font typeface="Grand Cru S Extra-Light" charset="1" panose="00000300000000000000"/>
      <p:regular r:id="rId19"/>
    </p:embeddedFont>
    <p:embeddedFont>
      <p:font typeface="Grand Cru S Extra-Light Italics" charset="1" panose="00000300000000000000"/>
      <p:regular r:id="rId20"/>
    </p:embeddedFont>
    <p:embeddedFont>
      <p:font typeface="Grand Cru S Light" charset="1" panose="00000400000000000000"/>
      <p:regular r:id="rId21"/>
    </p:embeddedFont>
    <p:embeddedFont>
      <p:font typeface="Grand Cru S Light Italics" charset="1" panose="00000400000000000000"/>
      <p:regular r:id="rId22"/>
    </p:embeddedFont>
    <p:embeddedFont>
      <p:font typeface="Grand Cru S Medium" charset="1" panose="00000600000000000000"/>
      <p:regular r:id="rId23"/>
    </p:embeddedFont>
    <p:embeddedFont>
      <p:font typeface="Grand Cru S Medium Italics" charset="1" panose="00000600000000000000"/>
      <p:regular r:id="rId24"/>
    </p:embeddedFont>
    <p:embeddedFont>
      <p:font typeface="Grand Cru S Ultra-Bold" charset="1" panose="00000900000000000000"/>
      <p:regular r:id="rId25"/>
    </p:embeddedFont>
    <p:embeddedFont>
      <p:font typeface="Grand Cru S Ultra-Bold Italics" charset="1" panose="00000900000000000000"/>
      <p:regular r:id="rId26"/>
    </p:embeddedFont>
    <p:embeddedFont>
      <p:font typeface="29LT Adir" charset="1" panose="00000506000000000000"/>
      <p:regular r:id="rId27"/>
    </p:embeddedFont>
    <p:embeddedFont>
      <p:font typeface="29LT Adir Bold" charset="1" panose="00000806000000000000"/>
      <p:regular r:id="rId28"/>
    </p:embeddedFont>
    <p:embeddedFont>
      <p:font typeface="29LT Adir Thin" charset="1" panose="00000206000000000000"/>
      <p:regular r:id="rId29"/>
    </p:embeddedFont>
    <p:embeddedFont>
      <p:font typeface="29LT Adir Extra-Light" charset="1" panose="00000306000000000000"/>
      <p:regular r:id="rId30"/>
    </p:embeddedFont>
    <p:embeddedFont>
      <p:font typeface="29LT Adir Light" charset="1" panose="00000406000000000000"/>
      <p:regular r:id="rId31"/>
    </p:embeddedFont>
    <p:embeddedFont>
      <p:font typeface="29LT Adir Medium" charset="1" panose="00000606000000000000"/>
      <p:regular r:id="rId32"/>
    </p:embeddedFont>
    <p:embeddedFont>
      <p:font typeface="29LT Adir Semi-Bold" charset="1" panose="00000706000000000000"/>
      <p:regular r:id="rId33"/>
    </p:embeddedFont>
    <p:embeddedFont>
      <p:font typeface="29LT Adir Ultra-Bold" charset="1" panose="00000906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4104662" y="2832967"/>
            <a:ext cx="2738459" cy="3218346"/>
          </a:xfrm>
          <a:custGeom>
            <a:avLst/>
            <a:gdLst/>
            <a:ahLst/>
            <a:cxnLst/>
            <a:rect r="r" b="b" t="t" l="l"/>
            <a:pathLst>
              <a:path h="3218346" w="2738459">
                <a:moveTo>
                  <a:pt x="0" y="0"/>
                </a:moveTo>
                <a:lnTo>
                  <a:pt x="2738459" y="0"/>
                </a:lnTo>
                <a:lnTo>
                  <a:pt x="2738459" y="3218346"/>
                </a:lnTo>
                <a:lnTo>
                  <a:pt x="0" y="3218346"/>
                </a:lnTo>
                <a:lnTo>
                  <a:pt x="0" y="0"/>
                </a:lnTo>
                <a:close/>
              </a:path>
            </a:pathLst>
          </a:custGeom>
          <a:blipFill>
            <a:blip r:embed="rId2"/>
            <a:stretch>
              <a:fillRect l="-13034" t="-4432" r="-16589" b="-5864"/>
            </a:stretch>
          </a:blipFill>
        </p:spPr>
      </p:sp>
      <p:sp>
        <p:nvSpPr>
          <p:cNvPr name="Freeform 10" id="10"/>
          <p:cNvSpPr/>
          <p:nvPr/>
        </p:nvSpPr>
        <p:spPr>
          <a:xfrm flipH="false" flipV="false" rot="-3878630">
            <a:off x="3680702" y="1471233"/>
            <a:ext cx="2034541" cy="1667625"/>
          </a:xfrm>
          <a:custGeom>
            <a:avLst/>
            <a:gdLst/>
            <a:ahLst/>
            <a:cxnLst/>
            <a:rect r="r" b="b" t="t" l="l"/>
            <a:pathLst>
              <a:path h="1667625" w="2034541">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173931" y="6293853"/>
            <a:ext cx="4242992" cy="2681983"/>
          </a:xfrm>
          <a:custGeom>
            <a:avLst/>
            <a:gdLst/>
            <a:ahLst/>
            <a:cxnLst/>
            <a:rect r="r" b="b" t="t" l="l"/>
            <a:pathLst>
              <a:path h="2681983" w="4242992">
                <a:moveTo>
                  <a:pt x="0" y="0"/>
                </a:moveTo>
                <a:lnTo>
                  <a:pt x="4242991" y="0"/>
                </a:lnTo>
                <a:lnTo>
                  <a:pt x="4242991" y="2681984"/>
                </a:lnTo>
                <a:lnTo>
                  <a:pt x="0" y="2681984"/>
                </a:lnTo>
                <a:lnTo>
                  <a:pt x="0" y="0"/>
                </a:lnTo>
                <a:close/>
              </a:path>
            </a:pathLst>
          </a:custGeom>
          <a:blipFill>
            <a:blip r:embed="rId5"/>
            <a:stretch>
              <a:fillRect l="-7004" t="-21252" r="-5503" b="-23396"/>
            </a:stretch>
          </a:blipFill>
        </p:spPr>
      </p:sp>
      <p:sp>
        <p:nvSpPr>
          <p:cNvPr name="TextBox 12" id="12"/>
          <p:cNvSpPr txBox="true"/>
          <p:nvPr/>
        </p:nvSpPr>
        <p:spPr>
          <a:xfrm rot="0">
            <a:off x="4684943" y="3906529"/>
            <a:ext cx="9921323" cy="2500758"/>
          </a:xfrm>
          <a:prstGeom prst="rect">
            <a:avLst/>
          </a:prstGeom>
        </p:spPr>
        <p:txBody>
          <a:bodyPr anchor="t" rtlCol="false" tIns="0" lIns="0" bIns="0" rIns="0">
            <a:spAutoFit/>
          </a:bodyPr>
          <a:lstStyle/>
          <a:p>
            <a:pPr algn="ctr">
              <a:lnSpc>
                <a:spcPts val="6527"/>
              </a:lnSpc>
            </a:pPr>
            <a:r>
              <a:rPr lang="en-US" sz="5485">
                <a:solidFill>
                  <a:srgbClr val="261310"/>
                </a:solidFill>
                <a:latin typeface="Grand Cru S Heavy"/>
              </a:rPr>
              <a:t>PREDIKSI PENYAKIT PARKINSON DENGAN GENETIC ALGORITHM</a:t>
            </a:r>
          </a:p>
        </p:txBody>
      </p:sp>
      <p:sp>
        <p:nvSpPr>
          <p:cNvPr name="Freeform 13" id="13"/>
          <p:cNvSpPr/>
          <p:nvPr/>
        </p:nvSpPr>
        <p:spPr>
          <a:xfrm flipH="false" flipV="false" rot="0">
            <a:off x="1186322" y="2069819"/>
            <a:ext cx="3502854" cy="6816969"/>
          </a:xfrm>
          <a:custGeom>
            <a:avLst/>
            <a:gdLst/>
            <a:ahLst/>
            <a:cxnLst/>
            <a:rect r="r" b="b" t="t" l="l"/>
            <a:pathLst>
              <a:path h="6816969" w="3502854">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536387">
            <a:off x="12906278" y="1468382"/>
            <a:ext cx="3399978" cy="1673325"/>
          </a:xfrm>
          <a:custGeom>
            <a:avLst/>
            <a:gdLst/>
            <a:ahLst/>
            <a:cxnLst/>
            <a:rect r="r" b="b" t="t" l="l"/>
            <a:pathLst>
              <a:path h="1673325" w="3399978">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6548722" y="7463114"/>
            <a:ext cx="5513231" cy="555348"/>
          </a:xfrm>
          <a:prstGeom prst="rect">
            <a:avLst/>
          </a:prstGeom>
        </p:spPr>
        <p:txBody>
          <a:bodyPr anchor="t" rtlCol="false" tIns="0" lIns="0" bIns="0" rIns="0">
            <a:spAutoFit/>
          </a:bodyPr>
          <a:lstStyle/>
          <a:p>
            <a:pPr algn="ctr">
              <a:lnSpc>
                <a:spcPts val="4563"/>
              </a:lnSpc>
              <a:spcBef>
                <a:spcPct val="0"/>
              </a:spcBef>
            </a:pPr>
            <a:r>
              <a:rPr lang="en-US" sz="3259">
                <a:solidFill>
                  <a:srgbClr val="FFFCF3"/>
                </a:solidFill>
                <a:latin typeface="Glacial Indifference Bold"/>
              </a:rPr>
              <a:t>Kelompok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3471444" y="1858803"/>
            <a:ext cx="3490725" cy="4102440"/>
          </a:xfrm>
          <a:custGeom>
            <a:avLst/>
            <a:gdLst/>
            <a:ahLst/>
            <a:cxnLst/>
            <a:rect r="r" b="b" t="t" l="l"/>
            <a:pathLst>
              <a:path h="4102440" w="3490725">
                <a:moveTo>
                  <a:pt x="0" y="0"/>
                </a:moveTo>
                <a:lnTo>
                  <a:pt x="3490725" y="0"/>
                </a:lnTo>
                <a:lnTo>
                  <a:pt x="3490725" y="4102440"/>
                </a:lnTo>
                <a:lnTo>
                  <a:pt x="0" y="4102440"/>
                </a:lnTo>
                <a:lnTo>
                  <a:pt x="0" y="0"/>
                </a:lnTo>
                <a:close/>
              </a:path>
            </a:pathLst>
          </a:custGeom>
          <a:blipFill>
            <a:blip r:embed="rId2"/>
            <a:stretch>
              <a:fillRect l="-13034" t="-4432" r="-16589" b="-5864"/>
            </a:stretch>
          </a:blipFill>
        </p:spPr>
      </p:sp>
      <p:sp>
        <p:nvSpPr>
          <p:cNvPr name="Freeform 10" id="10"/>
          <p:cNvSpPr/>
          <p:nvPr/>
        </p:nvSpPr>
        <p:spPr>
          <a:xfrm flipH="false" flipV="false" rot="-3878630">
            <a:off x="4342326" y="1471233"/>
            <a:ext cx="2034541" cy="1667625"/>
          </a:xfrm>
          <a:custGeom>
            <a:avLst/>
            <a:gdLst/>
            <a:ahLst/>
            <a:cxnLst/>
            <a:rect r="r" b="b" t="t" l="l"/>
            <a:pathLst>
              <a:path h="1667625" w="2034541">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19178" y="6467075"/>
            <a:ext cx="4242992" cy="2681983"/>
          </a:xfrm>
          <a:custGeom>
            <a:avLst/>
            <a:gdLst/>
            <a:ahLst/>
            <a:cxnLst/>
            <a:rect r="r" b="b" t="t" l="l"/>
            <a:pathLst>
              <a:path h="2681983" w="4242992">
                <a:moveTo>
                  <a:pt x="0" y="0"/>
                </a:moveTo>
                <a:lnTo>
                  <a:pt x="4242991" y="0"/>
                </a:lnTo>
                <a:lnTo>
                  <a:pt x="4242991" y="2681983"/>
                </a:lnTo>
                <a:lnTo>
                  <a:pt x="0" y="2681983"/>
                </a:lnTo>
                <a:lnTo>
                  <a:pt x="0" y="0"/>
                </a:lnTo>
                <a:close/>
              </a:path>
            </a:pathLst>
          </a:custGeom>
          <a:blipFill>
            <a:blip r:embed="rId5"/>
            <a:stretch>
              <a:fillRect l="-7004" t="-21252" r="-5503" b="-23396"/>
            </a:stretch>
          </a:blipFill>
        </p:spPr>
      </p:sp>
      <p:sp>
        <p:nvSpPr>
          <p:cNvPr name="TextBox 12" id="12"/>
          <p:cNvSpPr txBox="true"/>
          <p:nvPr/>
        </p:nvSpPr>
        <p:spPr>
          <a:xfrm rot="0">
            <a:off x="5118086" y="3118717"/>
            <a:ext cx="8374502" cy="3656457"/>
          </a:xfrm>
          <a:prstGeom prst="rect">
            <a:avLst/>
          </a:prstGeom>
        </p:spPr>
        <p:txBody>
          <a:bodyPr anchor="t" rtlCol="false" tIns="0" lIns="0" bIns="0" rIns="0">
            <a:spAutoFit/>
          </a:bodyPr>
          <a:lstStyle/>
          <a:p>
            <a:pPr algn="ctr">
              <a:lnSpc>
                <a:spcPts val="13959"/>
              </a:lnSpc>
            </a:pPr>
            <a:r>
              <a:rPr lang="en-US" sz="14100">
                <a:solidFill>
                  <a:srgbClr val="261310"/>
                </a:solidFill>
                <a:latin typeface="Grand Cru S Bold"/>
              </a:rPr>
              <a:t>Thank</a:t>
            </a:r>
          </a:p>
          <a:p>
            <a:pPr algn="ctr">
              <a:lnSpc>
                <a:spcPts val="13959"/>
              </a:lnSpc>
            </a:pPr>
            <a:r>
              <a:rPr lang="en-US" sz="14100">
                <a:solidFill>
                  <a:srgbClr val="261310"/>
                </a:solidFill>
                <a:latin typeface="Grand Cru S Bold"/>
              </a:rPr>
              <a:t>you!</a:t>
            </a:r>
          </a:p>
        </p:txBody>
      </p:sp>
      <p:sp>
        <p:nvSpPr>
          <p:cNvPr name="Freeform 13" id="13"/>
          <p:cNvSpPr/>
          <p:nvPr/>
        </p:nvSpPr>
        <p:spPr>
          <a:xfrm flipH="false" flipV="false" rot="0">
            <a:off x="1481882" y="1858803"/>
            <a:ext cx="3502854" cy="6816969"/>
          </a:xfrm>
          <a:custGeom>
            <a:avLst/>
            <a:gdLst/>
            <a:ahLst/>
            <a:cxnLst/>
            <a:rect r="r" b="b" t="t" l="l"/>
            <a:pathLst>
              <a:path h="6816969" w="3502854">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025787">
            <a:off x="10195987" y="1460182"/>
            <a:ext cx="2972937" cy="1463154"/>
          </a:xfrm>
          <a:custGeom>
            <a:avLst/>
            <a:gdLst/>
            <a:ahLst/>
            <a:cxnLst/>
            <a:rect r="r" b="b" t="t" l="l"/>
            <a:pathLst>
              <a:path h="1463154" w="2972937">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452173" y="6929670"/>
            <a:ext cx="7706329" cy="523875"/>
          </a:xfrm>
          <a:prstGeom prst="rect">
            <a:avLst/>
          </a:prstGeom>
        </p:spPr>
        <p:txBody>
          <a:bodyPr anchor="t" rtlCol="false" tIns="0" lIns="0" bIns="0" rIns="0">
            <a:spAutoFit/>
          </a:bodyPr>
          <a:lstStyle/>
          <a:p>
            <a:pPr algn="ctr">
              <a:lnSpc>
                <a:spcPts val="4200"/>
              </a:lnSpc>
              <a:spcBef>
                <a:spcPct val="0"/>
              </a:spcBef>
            </a:pPr>
            <a:r>
              <a:rPr lang="en-US" sz="3000">
                <a:solidFill>
                  <a:srgbClr val="261310"/>
                </a:solidFill>
                <a:latin typeface="Glacial Indifference Bold"/>
              </a:rPr>
              <a:t>Do you have any questions?</a:t>
            </a:r>
          </a:p>
        </p:txBody>
      </p:sp>
      <p:sp>
        <p:nvSpPr>
          <p:cNvPr name="TextBox 16" id="16"/>
          <p:cNvSpPr txBox="true"/>
          <p:nvPr/>
        </p:nvSpPr>
        <p:spPr>
          <a:xfrm rot="0">
            <a:off x="6548722" y="7760441"/>
            <a:ext cx="5513231" cy="421718"/>
          </a:xfrm>
          <a:prstGeom prst="rect">
            <a:avLst/>
          </a:prstGeom>
        </p:spPr>
        <p:txBody>
          <a:bodyPr anchor="t" rtlCol="false" tIns="0" lIns="0" bIns="0" rIns="0">
            <a:spAutoFit/>
          </a:bodyPr>
          <a:lstStyle/>
          <a:p>
            <a:pPr algn="ctr">
              <a:lnSpc>
                <a:spcPts val="3443"/>
              </a:lnSpc>
              <a:spcBef>
                <a:spcPct val="0"/>
              </a:spcBef>
            </a:pPr>
            <a:r>
              <a:rPr lang="en-US" sz="2459">
                <a:solidFill>
                  <a:srgbClr val="FFFCF3"/>
                </a:solidFill>
                <a:latin typeface="Glacial Indifference Bold"/>
              </a:rPr>
              <a:t>Kelompo 8</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692119" y="2217297"/>
            <a:ext cx="11824408" cy="1697396"/>
          </a:xfrm>
          <a:prstGeom prst="rect">
            <a:avLst/>
          </a:prstGeom>
        </p:spPr>
        <p:txBody>
          <a:bodyPr anchor="t" rtlCol="false" tIns="0" lIns="0" bIns="0" rIns="0">
            <a:spAutoFit/>
          </a:bodyPr>
          <a:lstStyle/>
          <a:p>
            <a:pPr>
              <a:lnSpc>
                <a:spcPts val="13860"/>
              </a:lnSpc>
              <a:spcBef>
                <a:spcPct val="0"/>
              </a:spcBef>
            </a:pPr>
            <a:r>
              <a:rPr lang="en-US" sz="9900">
                <a:solidFill>
                  <a:srgbClr val="261310"/>
                </a:solidFill>
                <a:latin typeface="Grand Cru S Bold"/>
              </a:rPr>
              <a:t>Anggota</a:t>
            </a:r>
          </a:p>
        </p:txBody>
      </p:sp>
      <p:grpSp>
        <p:nvGrpSpPr>
          <p:cNvPr name="Group 10" id="10"/>
          <p:cNvGrpSpPr/>
          <p:nvPr/>
        </p:nvGrpSpPr>
        <p:grpSpPr>
          <a:xfrm rot="0">
            <a:off x="1827224" y="4827055"/>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01</a:t>
              </a:r>
            </a:p>
          </p:txBody>
        </p:sp>
      </p:grpSp>
      <p:grpSp>
        <p:nvGrpSpPr>
          <p:cNvPr name="Group 15" id="15"/>
          <p:cNvGrpSpPr/>
          <p:nvPr/>
        </p:nvGrpSpPr>
        <p:grpSpPr>
          <a:xfrm rot="0">
            <a:off x="6869524" y="4827055"/>
            <a:ext cx="1028340" cy="1028340"/>
            <a:chOff x="0" y="0"/>
            <a:chExt cx="1371120" cy="1371120"/>
          </a:xfrm>
        </p:grpSpPr>
        <p:grpSp>
          <p:nvGrpSpPr>
            <p:cNvPr name="Group 16" id="16"/>
            <p:cNvGrpSpPr/>
            <p:nvPr/>
          </p:nvGrpSpPr>
          <p:grpSpPr>
            <a:xfrm rot="0">
              <a:off x="0" y="0"/>
              <a:ext cx="1371120" cy="13711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8" id="18"/>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02</a:t>
              </a:r>
            </a:p>
          </p:txBody>
        </p:sp>
      </p:grpSp>
      <p:sp>
        <p:nvSpPr>
          <p:cNvPr name="TextBox 20" id="20"/>
          <p:cNvSpPr txBox="true"/>
          <p:nvPr/>
        </p:nvSpPr>
        <p:spPr>
          <a:xfrm rot="0">
            <a:off x="1827224" y="6721289"/>
            <a:ext cx="4404952" cy="1393760"/>
          </a:xfrm>
          <a:prstGeom prst="rect">
            <a:avLst/>
          </a:prstGeom>
        </p:spPr>
        <p:txBody>
          <a:bodyPr anchor="t" rtlCol="false" tIns="0" lIns="0" bIns="0" rIns="0">
            <a:spAutoFit/>
          </a:bodyPr>
          <a:lstStyle/>
          <a:p>
            <a:pPr>
              <a:lnSpc>
                <a:spcPts val="5599"/>
              </a:lnSpc>
            </a:pPr>
            <a:r>
              <a:rPr lang="en-US" sz="3999">
                <a:solidFill>
                  <a:srgbClr val="261310"/>
                </a:solidFill>
                <a:latin typeface="Questrial"/>
              </a:rPr>
              <a:t>Saktia Wardhana</a:t>
            </a:r>
          </a:p>
          <a:p>
            <a:pPr>
              <a:lnSpc>
                <a:spcPts val="5599"/>
              </a:lnSpc>
            </a:pPr>
            <a:r>
              <a:rPr lang="en-US" sz="3999">
                <a:solidFill>
                  <a:srgbClr val="261310"/>
                </a:solidFill>
                <a:latin typeface="Questrial"/>
              </a:rPr>
              <a:t>5311421004</a:t>
            </a:r>
          </a:p>
        </p:txBody>
      </p:sp>
      <p:sp>
        <p:nvSpPr>
          <p:cNvPr name="TextBox 21" id="21"/>
          <p:cNvSpPr txBox="true"/>
          <p:nvPr/>
        </p:nvSpPr>
        <p:spPr>
          <a:xfrm rot="0">
            <a:off x="6946551" y="6016472"/>
            <a:ext cx="4438025" cy="2098577"/>
          </a:xfrm>
          <a:prstGeom prst="rect">
            <a:avLst/>
          </a:prstGeom>
        </p:spPr>
        <p:txBody>
          <a:bodyPr anchor="t" rtlCol="false" tIns="0" lIns="0" bIns="0" rIns="0">
            <a:spAutoFit/>
          </a:bodyPr>
          <a:lstStyle/>
          <a:p>
            <a:pPr>
              <a:lnSpc>
                <a:spcPts val="5599"/>
              </a:lnSpc>
            </a:pPr>
            <a:r>
              <a:rPr lang="en-US" sz="3999">
                <a:solidFill>
                  <a:srgbClr val="261310"/>
                </a:solidFill>
                <a:latin typeface="Questrial"/>
              </a:rPr>
              <a:t>Muhammad Abdul Kharim</a:t>
            </a:r>
          </a:p>
          <a:p>
            <a:pPr>
              <a:lnSpc>
                <a:spcPts val="5599"/>
              </a:lnSpc>
            </a:pPr>
            <a:r>
              <a:rPr lang="en-US" sz="3999">
                <a:solidFill>
                  <a:srgbClr val="261310"/>
                </a:solidFill>
                <a:latin typeface="Questrial"/>
              </a:rPr>
              <a:t>5311421018 </a:t>
            </a:r>
          </a:p>
        </p:txBody>
      </p:sp>
      <p:grpSp>
        <p:nvGrpSpPr>
          <p:cNvPr name="Group 22" id="22"/>
          <p:cNvGrpSpPr/>
          <p:nvPr/>
        </p:nvGrpSpPr>
        <p:grpSpPr>
          <a:xfrm rot="0">
            <a:off x="11967288" y="4827055"/>
            <a:ext cx="1028340" cy="1028340"/>
            <a:chOff x="0" y="0"/>
            <a:chExt cx="1371120" cy="1371120"/>
          </a:xfrm>
        </p:grpSpPr>
        <p:grpSp>
          <p:nvGrpSpPr>
            <p:cNvPr name="Group 23" id="23"/>
            <p:cNvGrpSpPr/>
            <p:nvPr/>
          </p:nvGrpSpPr>
          <p:grpSpPr>
            <a:xfrm rot="0">
              <a:off x="0" y="0"/>
              <a:ext cx="1371120" cy="13711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25" id="25"/>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03</a:t>
              </a:r>
            </a:p>
          </p:txBody>
        </p:sp>
      </p:grpSp>
      <p:sp>
        <p:nvSpPr>
          <p:cNvPr name="TextBox 27" id="27"/>
          <p:cNvSpPr txBox="true"/>
          <p:nvPr/>
        </p:nvSpPr>
        <p:spPr>
          <a:xfrm rot="0">
            <a:off x="12022751" y="6721224"/>
            <a:ext cx="4438025" cy="1393826"/>
          </a:xfrm>
          <a:prstGeom prst="rect">
            <a:avLst/>
          </a:prstGeom>
        </p:spPr>
        <p:txBody>
          <a:bodyPr anchor="t" rtlCol="false" tIns="0" lIns="0" bIns="0" rIns="0">
            <a:spAutoFit/>
          </a:bodyPr>
          <a:lstStyle/>
          <a:p>
            <a:pPr>
              <a:lnSpc>
                <a:spcPts val="5599"/>
              </a:lnSpc>
            </a:pPr>
            <a:r>
              <a:rPr lang="en-US" sz="3999">
                <a:solidFill>
                  <a:srgbClr val="261310"/>
                </a:solidFill>
                <a:latin typeface="Questrial"/>
              </a:rPr>
              <a:t>Riean Noer Hakiki</a:t>
            </a:r>
          </a:p>
          <a:p>
            <a:pPr>
              <a:lnSpc>
                <a:spcPts val="5599"/>
              </a:lnSpc>
            </a:pPr>
            <a:r>
              <a:rPr lang="en-US" sz="3999">
                <a:solidFill>
                  <a:srgbClr val="261310"/>
                </a:solidFill>
                <a:latin typeface="Questrial"/>
              </a:rPr>
              <a:t>5311421033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801458" y="4831077"/>
            <a:ext cx="14827644" cy="3488266"/>
          </a:xfrm>
          <a:prstGeom prst="rect">
            <a:avLst/>
          </a:prstGeom>
        </p:spPr>
        <p:txBody>
          <a:bodyPr anchor="t" rtlCol="false" tIns="0" lIns="0" bIns="0" rIns="0">
            <a:spAutoFit/>
          </a:bodyPr>
          <a:lstStyle/>
          <a:p>
            <a:pPr algn="ctr">
              <a:lnSpc>
                <a:spcPts val="4607"/>
              </a:lnSpc>
            </a:pPr>
            <a:r>
              <a:rPr lang="en-US" sz="3290">
                <a:solidFill>
                  <a:srgbClr val="261310"/>
                </a:solidFill>
                <a:latin typeface="Questrial"/>
              </a:rPr>
              <a:t>penggunaan Algoritma Genetika (GA) menawarkan pendekatan komputasional yang dapat mengidentifikasi faktor-faktor genetik yang berpotensi terlibat dalam risiko terkena penyakit Parkinson. Melalui langkah-langkah seperti pengumpulan data, representasi genetik, evaluasi fitness, dan proses evolusi GA, model prediktif dapat dihasilkan untuk memberikan wawasan tentang faktor-faktor yang berkontribusi pada perkembangan penyakit Parkinson.</a:t>
            </a:r>
          </a:p>
        </p:txBody>
      </p:sp>
      <p:sp>
        <p:nvSpPr>
          <p:cNvPr name="Freeform 10" id="10"/>
          <p:cNvSpPr/>
          <p:nvPr/>
        </p:nvSpPr>
        <p:spPr>
          <a:xfrm flipH="false" flipV="false" rot="0">
            <a:off x="1801458" y="1472102"/>
            <a:ext cx="3160459" cy="3444701"/>
          </a:xfrm>
          <a:custGeom>
            <a:avLst/>
            <a:gdLst/>
            <a:ahLst/>
            <a:cxnLst/>
            <a:rect r="r" b="b" t="t" l="l"/>
            <a:pathLst>
              <a:path h="3444701" w="3160459">
                <a:moveTo>
                  <a:pt x="0" y="0"/>
                </a:moveTo>
                <a:lnTo>
                  <a:pt x="3160459" y="0"/>
                </a:lnTo>
                <a:lnTo>
                  <a:pt x="3160459" y="3444700"/>
                </a:lnTo>
                <a:lnTo>
                  <a:pt x="0" y="3444700"/>
                </a:lnTo>
                <a:lnTo>
                  <a:pt x="0" y="0"/>
                </a:lnTo>
                <a:close/>
              </a:path>
            </a:pathLst>
          </a:custGeom>
          <a:blipFill>
            <a:blip r:embed="rId2"/>
            <a:stretch>
              <a:fillRect l="-12591" t="-7151" r="-12591" b="-7701"/>
            </a:stretch>
          </a:blipFill>
        </p:spPr>
      </p:sp>
      <p:sp>
        <p:nvSpPr>
          <p:cNvPr name="Freeform 11" id="11"/>
          <p:cNvSpPr/>
          <p:nvPr/>
        </p:nvSpPr>
        <p:spPr>
          <a:xfrm flipH="false" flipV="false" rot="0">
            <a:off x="13626265" y="1544806"/>
            <a:ext cx="3160459" cy="3444701"/>
          </a:xfrm>
          <a:custGeom>
            <a:avLst/>
            <a:gdLst/>
            <a:ahLst/>
            <a:cxnLst/>
            <a:rect r="r" b="b" t="t" l="l"/>
            <a:pathLst>
              <a:path h="3444701" w="3160459">
                <a:moveTo>
                  <a:pt x="0" y="0"/>
                </a:moveTo>
                <a:lnTo>
                  <a:pt x="3160459" y="0"/>
                </a:lnTo>
                <a:lnTo>
                  <a:pt x="3160459" y="3444701"/>
                </a:lnTo>
                <a:lnTo>
                  <a:pt x="0" y="3444701"/>
                </a:lnTo>
                <a:lnTo>
                  <a:pt x="0" y="0"/>
                </a:lnTo>
                <a:close/>
              </a:path>
            </a:pathLst>
          </a:custGeom>
          <a:blipFill>
            <a:blip r:embed="rId2"/>
            <a:stretch>
              <a:fillRect l="-12591" t="-7151" r="-12591" b="-770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3811138" y="2357097"/>
            <a:ext cx="10849005" cy="1264157"/>
          </a:xfrm>
          <a:prstGeom prst="rect">
            <a:avLst/>
          </a:prstGeom>
        </p:spPr>
        <p:txBody>
          <a:bodyPr anchor="t" rtlCol="false" tIns="0" lIns="0" bIns="0" rIns="0">
            <a:spAutoFit/>
          </a:bodyPr>
          <a:lstStyle/>
          <a:p>
            <a:pPr algn="ctr">
              <a:lnSpc>
                <a:spcPts val="9932"/>
              </a:lnSpc>
            </a:pPr>
            <a:r>
              <a:rPr lang="en-US" sz="8346">
                <a:solidFill>
                  <a:srgbClr val="261310"/>
                </a:solidFill>
                <a:latin typeface="Grand Cru S Bold"/>
              </a:rPr>
              <a:t>Genetic Algorithm</a:t>
            </a:r>
          </a:p>
        </p:txBody>
      </p:sp>
      <p:sp>
        <p:nvSpPr>
          <p:cNvPr name="TextBox 10" id="10"/>
          <p:cNvSpPr txBox="true"/>
          <p:nvPr/>
        </p:nvSpPr>
        <p:spPr>
          <a:xfrm rot="0">
            <a:off x="4254739" y="5203074"/>
            <a:ext cx="9677328" cy="3742862"/>
          </a:xfrm>
          <a:prstGeom prst="rect">
            <a:avLst/>
          </a:prstGeom>
        </p:spPr>
        <p:txBody>
          <a:bodyPr anchor="t" rtlCol="false" tIns="0" lIns="0" bIns="0" rIns="0">
            <a:spAutoFit/>
          </a:bodyPr>
          <a:lstStyle/>
          <a:p>
            <a:pPr algn="ctr">
              <a:lnSpc>
                <a:spcPts val="4993"/>
              </a:lnSpc>
            </a:pPr>
            <a:r>
              <a:rPr lang="en-US" sz="3221">
                <a:solidFill>
                  <a:srgbClr val="261310"/>
                </a:solidFill>
                <a:latin typeface="Questrial"/>
              </a:rPr>
              <a:t>Genetic Algorithm (GA) adalah algoritma optimasi yang terinspirasi oleh evolusi biologis. Ini bekerja dengan cara menggabungkan, memilih, dan memvariasikan kromosom (solusi potensial) dalam populasi untuk mencapai solusi optimal pada masalah yang kompleks..</a:t>
            </a:r>
          </a:p>
        </p:txBody>
      </p:sp>
      <p:sp>
        <p:nvSpPr>
          <p:cNvPr name="Freeform 11" id="11"/>
          <p:cNvSpPr/>
          <p:nvPr/>
        </p:nvSpPr>
        <p:spPr>
          <a:xfrm flipH="false" flipV="false" rot="5400000">
            <a:off x="12202032" y="4372874"/>
            <a:ext cx="7504886" cy="1541251"/>
          </a:xfrm>
          <a:custGeom>
            <a:avLst/>
            <a:gdLst/>
            <a:ahLst/>
            <a:cxnLst/>
            <a:rect r="r" b="b" t="t" l="l"/>
            <a:pathLst>
              <a:path h="1541251" w="7504886">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582655" y="4360322"/>
            <a:ext cx="7608663" cy="1562563"/>
          </a:xfrm>
          <a:custGeom>
            <a:avLst/>
            <a:gdLst/>
            <a:ahLst/>
            <a:cxnLst/>
            <a:rect r="r" b="b" t="t" l="l"/>
            <a:pathLst>
              <a:path h="1562563" w="76086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3811138" y="2357097"/>
            <a:ext cx="10849005" cy="1264157"/>
          </a:xfrm>
          <a:prstGeom prst="rect">
            <a:avLst/>
          </a:prstGeom>
        </p:spPr>
        <p:txBody>
          <a:bodyPr anchor="t" rtlCol="false" tIns="0" lIns="0" bIns="0" rIns="0">
            <a:spAutoFit/>
          </a:bodyPr>
          <a:lstStyle/>
          <a:p>
            <a:pPr algn="ctr">
              <a:lnSpc>
                <a:spcPts val="9932"/>
              </a:lnSpc>
            </a:pPr>
            <a:r>
              <a:rPr lang="en-US" sz="8346">
                <a:solidFill>
                  <a:srgbClr val="261310"/>
                </a:solidFill>
                <a:latin typeface="Grand Cru S Bold"/>
              </a:rPr>
              <a:t>Genetic Algorithm</a:t>
            </a:r>
          </a:p>
        </p:txBody>
      </p:sp>
      <p:sp>
        <p:nvSpPr>
          <p:cNvPr name="TextBox 10" id="10"/>
          <p:cNvSpPr txBox="true"/>
          <p:nvPr/>
        </p:nvSpPr>
        <p:spPr>
          <a:xfrm rot="0">
            <a:off x="4305336" y="5199193"/>
            <a:ext cx="9677328" cy="3114234"/>
          </a:xfrm>
          <a:prstGeom prst="rect">
            <a:avLst/>
          </a:prstGeom>
        </p:spPr>
        <p:txBody>
          <a:bodyPr anchor="t" rtlCol="false" tIns="0" lIns="0" bIns="0" rIns="0">
            <a:spAutoFit/>
          </a:bodyPr>
          <a:lstStyle/>
          <a:p>
            <a:pPr algn="ctr">
              <a:lnSpc>
                <a:spcPts val="4993"/>
              </a:lnSpc>
            </a:pPr>
            <a:r>
              <a:rPr lang="en-US" sz="3221">
                <a:solidFill>
                  <a:srgbClr val="261310"/>
                </a:solidFill>
                <a:latin typeface="Questrial"/>
              </a:rPr>
              <a:t> Melalui iterasi generasi, GA menggunakan konsep seleksi alamiah, crossover (rekombinasi), dan mutasi untuk menghasilkan solusi yang terus ditingkatkan. GA sering digunakan untuk pemecahan masalah optimasi di berbagai bidang</a:t>
            </a:r>
          </a:p>
        </p:txBody>
      </p:sp>
      <p:sp>
        <p:nvSpPr>
          <p:cNvPr name="Freeform 11" id="11"/>
          <p:cNvSpPr/>
          <p:nvPr/>
        </p:nvSpPr>
        <p:spPr>
          <a:xfrm flipH="false" flipV="false" rot="5400000">
            <a:off x="12202032" y="4372874"/>
            <a:ext cx="7504886" cy="1541251"/>
          </a:xfrm>
          <a:custGeom>
            <a:avLst/>
            <a:gdLst/>
            <a:ahLst/>
            <a:cxnLst/>
            <a:rect r="r" b="b" t="t" l="l"/>
            <a:pathLst>
              <a:path h="1541251" w="7504886">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582655" y="4360322"/>
            <a:ext cx="7608663" cy="1562563"/>
          </a:xfrm>
          <a:custGeom>
            <a:avLst/>
            <a:gdLst/>
            <a:ahLst/>
            <a:cxnLst/>
            <a:rect r="r" b="b" t="t" l="l"/>
            <a:pathLst>
              <a:path h="1562563" w="76086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2223748" y="1761752"/>
            <a:ext cx="6321507" cy="2300666"/>
          </a:xfrm>
          <a:prstGeom prst="rect">
            <a:avLst/>
          </a:prstGeom>
        </p:spPr>
        <p:txBody>
          <a:bodyPr anchor="t" rtlCol="false" tIns="0" lIns="0" bIns="0" rIns="0">
            <a:spAutoFit/>
          </a:bodyPr>
          <a:lstStyle/>
          <a:p>
            <a:pPr>
              <a:lnSpc>
                <a:spcPts val="9098"/>
              </a:lnSpc>
            </a:pPr>
            <a:r>
              <a:rPr lang="en-US" sz="7581">
                <a:solidFill>
                  <a:srgbClr val="261310"/>
                </a:solidFill>
                <a:latin typeface="Grand Cru S Bold"/>
              </a:rPr>
              <a:t>Penyakit</a:t>
            </a:r>
          </a:p>
          <a:p>
            <a:pPr>
              <a:lnSpc>
                <a:spcPts val="9098"/>
              </a:lnSpc>
            </a:pPr>
            <a:r>
              <a:rPr lang="en-US" sz="7581">
                <a:solidFill>
                  <a:srgbClr val="261310"/>
                </a:solidFill>
                <a:latin typeface="Grand Cru S Bold"/>
              </a:rPr>
              <a:t>Parkinson</a:t>
            </a:r>
          </a:p>
        </p:txBody>
      </p:sp>
      <p:sp>
        <p:nvSpPr>
          <p:cNvPr name="TextBox 10" id="10"/>
          <p:cNvSpPr txBox="true"/>
          <p:nvPr/>
        </p:nvSpPr>
        <p:spPr>
          <a:xfrm rot="0">
            <a:off x="8545256" y="1944389"/>
            <a:ext cx="7736742" cy="6990474"/>
          </a:xfrm>
          <a:prstGeom prst="rect">
            <a:avLst/>
          </a:prstGeom>
        </p:spPr>
        <p:txBody>
          <a:bodyPr anchor="t" rtlCol="false" tIns="0" lIns="0" bIns="0" rIns="0">
            <a:spAutoFit/>
          </a:bodyPr>
          <a:lstStyle/>
          <a:p>
            <a:pPr>
              <a:lnSpc>
                <a:spcPts val="5091"/>
              </a:lnSpc>
            </a:pPr>
            <a:r>
              <a:rPr lang="en-US" sz="3243">
                <a:solidFill>
                  <a:srgbClr val="261310"/>
                </a:solidFill>
                <a:latin typeface="Questrial"/>
              </a:rPr>
              <a:t>Penyakit parkinson merupakan gangguan neurodegeneratif yang bersifat progesif yang mengenai gerakan atau kontrol terhadap gerakan. Penyakit ini sering terjadi pada individu berusia lebih dari 60 tahun.Etiologi penyakit parkinson diduga disebabkan oleh kombinasi faktor genetik dan lingkungan. Penyakit ini banyak ditemukan pada laki-laki jika dibandingkan dengan perempuan dengan rasio 3:2.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grpSp>
        <p:nvGrpSpPr>
          <p:cNvPr name="Group 9" id="9"/>
          <p:cNvGrpSpPr>
            <a:grpSpLocks noChangeAspect="true"/>
          </p:cNvGrpSpPr>
          <p:nvPr/>
        </p:nvGrpSpPr>
        <p:grpSpPr>
          <a:xfrm rot="0">
            <a:off x="11105713" y="1517234"/>
            <a:ext cx="5447424" cy="7252532"/>
            <a:chOff x="0" y="0"/>
            <a:chExt cx="3663950" cy="4878070"/>
          </a:xfrm>
        </p:grpSpPr>
        <p:sp>
          <p:nvSpPr>
            <p:cNvPr name="Freeform 10" id="1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4628" t="0" r="-4628" b="0"/>
              </a:stretch>
            </a:blipFill>
          </p:spPr>
        </p:sp>
        <p:sp>
          <p:nvSpPr>
            <p:cNvPr name="Freeform 11" id="1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sp>
      </p:grpSp>
      <p:sp>
        <p:nvSpPr>
          <p:cNvPr name="TextBox 12" id="12"/>
          <p:cNvSpPr txBox="true"/>
          <p:nvPr/>
        </p:nvSpPr>
        <p:spPr>
          <a:xfrm rot="0">
            <a:off x="1028700" y="421022"/>
            <a:ext cx="8343950" cy="1167731"/>
          </a:xfrm>
          <a:prstGeom prst="rect">
            <a:avLst/>
          </a:prstGeom>
        </p:spPr>
        <p:txBody>
          <a:bodyPr anchor="t" rtlCol="false" tIns="0" lIns="0" bIns="0" rIns="0">
            <a:spAutoFit/>
          </a:bodyPr>
          <a:lstStyle/>
          <a:p>
            <a:pPr>
              <a:lnSpc>
                <a:spcPts val="9220"/>
              </a:lnSpc>
            </a:pPr>
            <a:r>
              <a:rPr lang="en-US" sz="7317">
                <a:solidFill>
                  <a:srgbClr val="261310"/>
                </a:solidFill>
                <a:latin typeface="Grand Cru S Bold"/>
              </a:rPr>
              <a:t>Akurasi</a:t>
            </a:r>
          </a:p>
        </p:txBody>
      </p:sp>
      <p:sp>
        <p:nvSpPr>
          <p:cNvPr name="TextBox 13" id="13"/>
          <p:cNvSpPr txBox="true"/>
          <p:nvPr/>
        </p:nvSpPr>
        <p:spPr>
          <a:xfrm rot="0">
            <a:off x="10805327" y="8921713"/>
            <a:ext cx="8343950" cy="985435"/>
          </a:xfrm>
          <a:prstGeom prst="rect">
            <a:avLst/>
          </a:prstGeom>
        </p:spPr>
        <p:txBody>
          <a:bodyPr anchor="t" rtlCol="false" tIns="0" lIns="0" bIns="0" rIns="0">
            <a:spAutoFit/>
          </a:bodyPr>
          <a:lstStyle/>
          <a:p>
            <a:pPr>
              <a:lnSpc>
                <a:spcPts val="3907"/>
              </a:lnSpc>
            </a:pPr>
            <a:r>
              <a:rPr lang="en-US" sz="2790">
                <a:solidFill>
                  <a:srgbClr val="261310"/>
                </a:solidFill>
                <a:latin typeface="Questrial"/>
              </a:rPr>
              <a:t>Menggunakan model  “acc_score”  </a:t>
            </a:r>
          </a:p>
          <a:p>
            <a:pPr>
              <a:lnSpc>
                <a:spcPts val="3907"/>
              </a:lnSpc>
            </a:pPr>
          </a:p>
        </p:txBody>
      </p:sp>
      <p:sp>
        <p:nvSpPr>
          <p:cNvPr name="TextBox 14" id="14"/>
          <p:cNvSpPr txBox="true"/>
          <p:nvPr/>
        </p:nvSpPr>
        <p:spPr>
          <a:xfrm rot="0">
            <a:off x="1028700" y="1393409"/>
            <a:ext cx="9398069" cy="8266664"/>
          </a:xfrm>
          <a:prstGeom prst="rect">
            <a:avLst/>
          </a:prstGeom>
        </p:spPr>
        <p:txBody>
          <a:bodyPr anchor="t" rtlCol="false" tIns="0" lIns="0" bIns="0" rIns="0">
            <a:spAutoFit/>
          </a:bodyPr>
          <a:lstStyle/>
          <a:p>
            <a:pPr>
              <a:lnSpc>
                <a:spcPts val="5091"/>
              </a:lnSpc>
            </a:pPr>
            <a:r>
              <a:rPr lang="en-US" sz="3243">
                <a:solidFill>
                  <a:srgbClr val="261310"/>
                </a:solidFill>
                <a:latin typeface="Questrial"/>
              </a:rPr>
              <a:t>Model-model klasifikasi dievaluasi berdasarkan akurasi mereka dalam memprediksi penyakit Parkinson. RandomForest menonjol dengan akurasi tertinggi 91.83%, disusul oleh Logistic Regression dan GradientBoosting pada 89.80%. Model lain seperti Linear SVM, AdaBoost, Decision Tree, Radial SVM, dan K-Nearest Neighbors juga memberikan kontribusi baik dengan akurasi di atas 83%. Penilaian ini memberikan pandangan tentang performa relatif model klasifikasi dalam menangani dataset penyakit Parkinson, menyoroti model-model dengan tingkat akurasi tinggi yang cenderung lebih baik dalam memprediksi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2362394" y="6278284"/>
            <a:ext cx="13563211" cy="2980016"/>
          </a:xfrm>
          <a:custGeom>
            <a:avLst/>
            <a:gdLst/>
            <a:ahLst/>
            <a:cxnLst/>
            <a:rect r="r" b="b" t="t" l="l"/>
            <a:pathLst>
              <a:path h="2980016" w="13563211">
                <a:moveTo>
                  <a:pt x="0" y="0"/>
                </a:moveTo>
                <a:lnTo>
                  <a:pt x="13563212" y="0"/>
                </a:lnTo>
                <a:lnTo>
                  <a:pt x="13563212" y="2980016"/>
                </a:lnTo>
                <a:lnTo>
                  <a:pt x="0" y="2980016"/>
                </a:lnTo>
                <a:lnTo>
                  <a:pt x="0" y="0"/>
                </a:lnTo>
                <a:close/>
              </a:path>
            </a:pathLst>
          </a:custGeom>
          <a:blipFill>
            <a:blip r:embed="rId2"/>
            <a:stretch>
              <a:fillRect l="0" t="-1502" r="0" b="-177"/>
            </a:stretch>
          </a:blipFill>
        </p:spPr>
      </p:sp>
      <p:sp>
        <p:nvSpPr>
          <p:cNvPr name="TextBox 10" id="10"/>
          <p:cNvSpPr txBox="true"/>
          <p:nvPr/>
        </p:nvSpPr>
        <p:spPr>
          <a:xfrm rot="0">
            <a:off x="2223748" y="1761752"/>
            <a:ext cx="6321507" cy="2300666"/>
          </a:xfrm>
          <a:prstGeom prst="rect">
            <a:avLst/>
          </a:prstGeom>
        </p:spPr>
        <p:txBody>
          <a:bodyPr anchor="t" rtlCol="false" tIns="0" lIns="0" bIns="0" rIns="0">
            <a:spAutoFit/>
          </a:bodyPr>
          <a:lstStyle/>
          <a:p>
            <a:pPr>
              <a:lnSpc>
                <a:spcPts val="9098"/>
              </a:lnSpc>
            </a:pPr>
            <a:r>
              <a:rPr lang="en-US" sz="7581">
                <a:solidFill>
                  <a:srgbClr val="261310"/>
                </a:solidFill>
                <a:latin typeface="Grand Cru S Bold"/>
              </a:rPr>
              <a:t>Data setiap </a:t>
            </a:r>
          </a:p>
          <a:p>
            <a:pPr>
              <a:lnSpc>
                <a:spcPts val="9098"/>
              </a:lnSpc>
            </a:pPr>
            <a:r>
              <a:rPr lang="en-US" sz="7581">
                <a:solidFill>
                  <a:srgbClr val="261310"/>
                </a:solidFill>
                <a:latin typeface="Grand Cru S Bold"/>
              </a:rPr>
              <a:t>generasi</a:t>
            </a:r>
          </a:p>
        </p:txBody>
      </p:sp>
      <p:sp>
        <p:nvSpPr>
          <p:cNvPr name="TextBox 11" id="11"/>
          <p:cNvSpPr txBox="true"/>
          <p:nvPr/>
        </p:nvSpPr>
        <p:spPr>
          <a:xfrm rot="0">
            <a:off x="8192424" y="554131"/>
            <a:ext cx="9066876" cy="6530783"/>
          </a:xfrm>
          <a:prstGeom prst="rect">
            <a:avLst/>
          </a:prstGeom>
        </p:spPr>
        <p:txBody>
          <a:bodyPr anchor="t" rtlCol="false" tIns="0" lIns="0" bIns="0" rIns="0">
            <a:spAutoFit/>
          </a:bodyPr>
          <a:lstStyle/>
          <a:p>
            <a:pPr>
              <a:lnSpc>
                <a:spcPts val="3915"/>
              </a:lnSpc>
            </a:pPr>
            <a:r>
              <a:rPr lang="en-US" sz="2493">
                <a:solidFill>
                  <a:srgbClr val="261310"/>
                </a:solidFill>
                <a:latin typeface="Questrial"/>
              </a:rPr>
              <a:t> </a:t>
            </a:r>
            <a:r>
              <a:rPr lang="en-US" sz="2493">
                <a:solidFill>
                  <a:srgbClr val="261310"/>
                </a:solidFill>
                <a:latin typeface="Questrial"/>
              </a:rPr>
              <a:t>Dari data yang disajikan, tampaknya ada penggunaan algoritma genetika untuk pemodelan prediksi menggunakan Decision Tree Classifier untuk kasus penyakit Parkinson. Setiap "generasi" dalam algoritma genetika mewakili iterasi di mana model dievaluasi dan disesuaikan.</a:t>
            </a:r>
          </a:p>
          <a:p>
            <a:pPr marL="581586" indent="-290793" lvl="1">
              <a:lnSpc>
                <a:spcPts val="4229"/>
              </a:lnSpc>
              <a:buFont typeface="Arial"/>
              <a:buChar char="•"/>
            </a:pPr>
            <a:r>
              <a:rPr lang="en-US" sz="2693">
                <a:solidFill>
                  <a:srgbClr val="261310"/>
                </a:solidFill>
                <a:latin typeface="Questrial"/>
              </a:rPr>
              <a:t>Pada generasi pertama, akurasi terbaik yang dicapai sekitar 97.95%.</a:t>
            </a:r>
          </a:p>
          <a:p>
            <a:pPr marL="538407" indent="-269204" lvl="1">
              <a:lnSpc>
                <a:spcPts val="3915"/>
              </a:lnSpc>
              <a:buFont typeface="Arial"/>
              <a:buChar char="•"/>
            </a:pPr>
            <a:r>
              <a:rPr lang="en-US" sz="2493">
                <a:solidFill>
                  <a:srgbClr val="261310"/>
                </a:solidFill>
                <a:latin typeface="Questrial"/>
              </a:rPr>
              <a:t>Pada generasi kedua, akurasi terbaik tetap sekitar 97.95%. Tidak terjadi peningkatan pada generasi ini.</a:t>
            </a:r>
          </a:p>
          <a:p>
            <a:pPr marL="559997" indent="-279998" lvl="1">
              <a:lnSpc>
                <a:spcPts val="4072"/>
              </a:lnSpc>
              <a:buFont typeface="Arial"/>
              <a:buChar char="•"/>
            </a:pPr>
            <a:r>
              <a:rPr lang="en-US" sz="2593">
                <a:solidFill>
                  <a:srgbClr val="261310"/>
                </a:solidFill>
                <a:latin typeface="Questrial"/>
              </a:rPr>
              <a:t>Pada generasi ketiga, keempat, dan kelima hasil akurasi terlihat sama sekitar 95.91%</a:t>
            </a:r>
          </a:p>
          <a:p>
            <a:pPr>
              <a:lnSpc>
                <a:spcPts val="3915"/>
              </a:lnSpc>
            </a:pPr>
          </a:p>
          <a:p>
            <a:pPr>
              <a:lnSpc>
                <a:spcPts val="391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0912797" y="2684188"/>
            <a:ext cx="6731770" cy="1255429"/>
          </a:xfrm>
          <a:prstGeom prst="rect">
            <a:avLst/>
          </a:prstGeom>
        </p:spPr>
        <p:txBody>
          <a:bodyPr anchor="t" rtlCol="false" tIns="0" lIns="0" bIns="0" rIns="0">
            <a:spAutoFit/>
          </a:bodyPr>
          <a:lstStyle/>
          <a:p>
            <a:pPr>
              <a:lnSpc>
                <a:spcPts val="9739"/>
              </a:lnSpc>
            </a:pPr>
            <a:r>
              <a:rPr lang="en-US" sz="8324">
                <a:solidFill>
                  <a:srgbClr val="261310"/>
                </a:solidFill>
                <a:latin typeface="Grand Cru S Bold"/>
              </a:rPr>
              <a:t>Hasil Plot</a:t>
            </a:r>
          </a:p>
        </p:txBody>
      </p:sp>
      <p:grpSp>
        <p:nvGrpSpPr>
          <p:cNvPr name="Group 10" id="10"/>
          <p:cNvGrpSpPr/>
          <p:nvPr/>
        </p:nvGrpSpPr>
        <p:grpSpPr>
          <a:xfrm rot="0">
            <a:off x="10241451" y="5729493"/>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Semi-Bold"/>
                </a:rPr>
                <a:t>01</a:t>
              </a:r>
            </a:p>
          </p:txBody>
        </p:sp>
      </p:grpSp>
      <p:sp>
        <p:nvSpPr>
          <p:cNvPr name="Freeform 15" id="15"/>
          <p:cNvSpPr/>
          <p:nvPr/>
        </p:nvSpPr>
        <p:spPr>
          <a:xfrm flipH="false" flipV="false" rot="1844947">
            <a:off x="15383314" y="1851682"/>
            <a:ext cx="1984871" cy="1626913"/>
          </a:xfrm>
          <a:custGeom>
            <a:avLst/>
            <a:gdLst/>
            <a:ahLst/>
            <a:cxnLst/>
            <a:rect r="r" b="b" t="t" l="l"/>
            <a:pathLst>
              <a:path h="1626913" w="1984871">
                <a:moveTo>
                  <a:pt x="0" y="0"/>
                </a:moveTo>
                <a:lnTo>
                  <a:pt x="1984871" y="0"/>
                </a:lnTo>
                <a:lnTo>
                  <a:pt x="1984871" y="1626912"/>
                </a:lnTo>
                <a:lnTo>
                  <a:pt x="0" y="1626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5693596">
            <a:off x="13961439" y="1326641"/>
            <a:ext cx="1814864" cy="1487565"/>
          </a:xfrm>
          <a:custGeom>
            <a:avLst/>
            <a:gdLst/>
            <a:ahLst/>
            <a:cxnLst/>
            <a:rect r="r" b="b" t="t" l="l"/>
            <a:pathLst>
              <a:path h="1487565" w="1814864">
                <a:moveTo>
                  <a:pt x="0" y="0"/>
                </a:moveTo>
                <a:lnTo>
                  <a:pt x="1814864" y="0"/>
                </a:lnTo>
                <a:lnTo>
                  <a:pt x="1814864" y="1487565"/>
                </a:lnTo>
                <a:lnTo>
                  <a:pt x="0" y="1487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81527" y="2070424"/>
            <a:ext cx="9259923" cy="6761292"/>
          </a:xfrm>
          <a:custGeom>
            <a:avLst/>
            <a:gdLst/>
            <a:ahLst/>
            <a:cxnLst/>
            <a:rect r="r" b="b" t="t" l="l"/>
            <a:pathLst>
              <a:path h="6761292" w="9259923">
                <a:moveTo>
                  <a:pt x="0" y="0"/>
                </a:moveTo>
                <a:lnTo>
                  <a:pt x="9259924" y="0"/>
                </a:lnTo>
                <a:lnTo>
                  <a:pt x="9259924" y="6761292"/>
                </a:lnTo>
                <a:lnTo>
                  <a:pt x="0" y="6761292"/>
                </a:lnTo>
                <a:lnTo>
                  <a:pt x="0" y="0"/>
                </a:lnTo>
                <a:close/>
              </a:path>
            </a:pathLst>
          </a:custGeom>
          <a:blipFill>
            <a:blip r:embed="rId4"/>
            <a:stretch>
              <a:fillRect l="-7046" t="-1966" r="-1103" b="0"/>
            </a:stretch>
          </a:blipFill>
        </p:spPr>
      </p:sp>
      <p:sp>
        <p:nvSpPr>
          <p:cNvPr name="TextBox 18" id="18"/>
          <p:cNvSpPr txBox="true"/>
          <p:nvPr/>
        </p:nvSpPr>
        <p:spPr>
          <a:xfrm rot="0">
            <a:off x="11604969" y="3804971"/>
            <a:ext cx="6039598" cy="3208014"/>
          </a:xfrm>
          <a:prstGeom prst="rect">
            <a:avLst/>
          </a:prstGeom>
        </p:spPr>
        <p:txBody>
          <a:bodyPr anchor="t" rtlCol="false" tIns="0" lIns="0" bIns="0" rIns="0">
            <a:spAutoFit/>
          </a:bodyPr>
          <a:lstStyle/>
          <a:p>
            <a:pPr>
              <a:lnSpc>
                <a:spcPts val="3220"/>
              </a:lnSpc>
            </a:pPr>
            <a:r>
              <a:rPr lang="en-US" sz="2300">
                <a:solidFill>
                  <a:srgbClr val="261310"/>
                </a:solidFill>
                <a:latin typeface="Questrial"/>
              </a:rPr>
              <a:t>Dari hasil  menunjukan bahwa algoritma genetik menurun pada 3 generasi secara berurutan yaitu pada generasi ketiga, keempat dan kelima sekitar 95.91% </a:t>
            </a:r>
          </a:p>
          <a:p>
            <a:pPr>
              <a:lnSpc>
                <a:spcPts val="3220"/>
              </a:lnSpc>
            </a:pPr>
            <a:r>
              <a:rPr lang="en-US" sz="2300">
                <a:solidFill>
                  <a:srgbClr val="261310"/>
                </a:solidFill>
                <a:latin typeface="Questrial"/>
              </a:rPr>
              <a:t>Grafik inii bisa berubah setiap percobaan tergantung pada pemodelannya dan populasi awal yang berbeda. </a:t>
            </a:r>
          </a:p>
          <a:p>
            <a:pPr>
              <a:lnSpc>
                <a:spcPts val="32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DAF0Vafix68</dc:identifier>
  <dcterms:modified xsi:type="dcterms:W3CDTF">2011-08-01T06:04:30Z</dcterms:modified>
  <cp:revision>1</cp:revision>
  <dc:title>Cokelat Peach Ilustrasi Modern Seminar Proposal Skripsi Presentasi</dc:title>
</cp:coreProperties>
</file>